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9248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7320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19248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7320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19248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73200" y="122976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1176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19248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73200" y="2973600"/>
            <a:ext cx="274320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11760" y="410040"/>
            <a:ext cx="8520120" cy="2816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3338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7840" y="297360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840" y="1229760"/>
            <a:ext cx="415764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11760" y="2973600"/>
            <a:ext cx="8520120" cy="1592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6098760" y="0"/>
            <a:ext cx="3045240" cy="2030400"/>
            <a:chOff x="6098760" y="0"/>
            <a:chExt cx="3045240" cy="2030400"/>
          </a:xfrm>
        </p:grpSpPr>
        <p:sp>
          <p:nvSpPr>
            <p:cNvPr id="1" name="CustomShape 2"/>
            <p:cNvSpPr/>
            <p:nvPr/>
          </p:nvSpPr>
          <p:spPr>
            <a:xfrm>
              <a:off x="8128800" y="0"/>
              <a:ext cx="1014840" cy="1014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 flipH="1">
              <a:off x="7112880" y="0"/>
              <a:ext cx="1014840" cy="101484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 flipH="1" rot="10800000">
              <a:off x="7113240" y="101520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 rot="10800000">
              <a:off x="6098760" y="360"/>
              <a:ext cx="1014840" cy="101484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 rot="10800000">
              <a:off x="8129160" y="1015560"/>
              <a:ext cx="1014840" cy="101484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8FFF6E5-5A99-4BF9-BD0A-5622E340A6ED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"/>
          <p:cNvGrpSpPr/>
          <p:nvPr/>
        </p:nvGrpSpPr>
        <p:grpSpPr>
          <a:xfrm>
            <a:off x="0" y="3903840"/>
            <a:ext cx="9144000" cy="1239480"/>
            <a:chOff x="0" y="3903840"/>
            <a:chExt cx="9144000" cy="1239480"/>
          </a:xfrm>
        </p:grpSpPr>
        <p:sp>
          <p:nvSpPr>
            <p:cNvPr id="46" name="CustomShape 2"/>
            <p:cNvSpPr/>
            <p:nvPr/>
          </p:nvSpPr>
          <p:spPr>
            <a:xfrm>
              <a:off x="8154720" y="3903840"/>
              <a:ext cx="988920" cy="98748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3"/>
            <p:cNvSpPr/>
            <p:nvPr/>
          </p:nvSpPr>
          <p:spPr>
            <a:xfrm flipH="1">
              <a:off x="6180480" y="3903840"/>
              <a:ext cx="988920" cy="98748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4"/>
            <p:cNvSpPr/>
            <p:nvPr/>
          </p:nvSpPr>
          <p:spPr>
            <a:xfrm>
              <a:off x="7170120" y="3903840"/>
              <a:ext cx="988920" cy="9874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5"/>
            <p:cNvSpPr/>
            <p:nvPr/>
          </p:nvSpPr>
          <p:spPr>
            <a:xfrm rot="10800000">
              <a:off x="8155080" y="3904200"/>
              <a:ext cx="988920" cy="98748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6"/>
            <p:cNvSpPr/>
            <p:nvPr/>
          </p:nvSpPr>
          <p:spPr>
            <a:xfrm>
              <a:off x="0" y="4891680"/>
              <a:ext cx="9143640" cy="25164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tIns="91440" bIns="91440"/>
          <a:p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9F6733-F5AD-49D5-AF57-3E11771EF440}" type="slidenum">
              <a:rPr b="0" lang="en-US" sz="1000" spc="-1" strike="noStrike">
                <a:solidFill>
                  <a:srgbClr val="ffffff"/>
                </a:solidFill>
                <a:latin typeface="Roboto"/>
                <a:ea typeface="Roboto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jetbrains.com/help/pycharm/install-and-set-up-pycharm.html" TargetMode="External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bit.ly/2RSS6YM" TargetMode="External"/><Relationship Id="rId2" Type="http://schemas.openxmlformats.org/officeDocument/2006/relationships/hyperlink" Target="http://bit.ly/2qNtq8j" TargetMode="External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flickr.com/photos/volvob12b/9105203548/in/photolist-eSAxN5-fxew9P-2bF2iRW-ouAacs-eU9fSz-oeSs1m-WbstdP-ouMYUT-oeTFEJ-ocA6Uo-VyfVE1-dhPiCG-UpQnYU-ov1wqb-ouqgJ7-icU7P1-ouR98X-oeVjpz-oskD5h-osByaq-rxS5a8-ocV8tt-r7jTNL-oukjeK-VGgbb2-ovmM25-odawfk-hGEU9E-odwCGt-oeUWky-k7mTRS-ovEaMH-odeLo4-ouKUnN-owdezr-osEj4y-owpgnr-poJSd7-oc9HYS-91CwaA-ocXWJg-od8U8T-WsvQ7w-7bgU9s-oeSqBm-oc1Fo4-owbskR-otpyY6-7eYmjA-24fMeDm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pipenv.readthedocs.io/en/latest" TargetMode="External"/><Relationship Id="rId2" Type="http://schemas.openxmlformats.org/officeDocument/2006/relationships/hyperlink" Target="https://www.jetbrains.com/help/pycharm/install-and-set-up-pycharm.html" TargetMode="External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purcellconsult/Python-Presentations/blob/master/Cars.py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www.jetbrains.com/help/pycharm/creating-line-breakpoints.html" TargetMode="External"/><Relationship Id="rId2" Type="http://schemas.openxmlformats.org/officeDocument/2006/relationships/hyperlink" Target="https://www.jetbrains.com/help/idea/2017.3/types-of-breakpoints.html#temporary-line-breakpoints" TargetMode="External"/><Relationship Id="rId3" Type="http://schemas.openxmlformats.org/officeDocument/2006/relationships/hyperlink" Target="https://www.jetbrains.com/help/idea/2017.3/types-of-breakpoints.html" TargetMode="External"/><Relationship Id="rId4" Type="http://schemas.openxmlformats.org/officeDocument/2006/relationships/hyperlink" Target="https://www.jetbrains.com/help/idea/2017.3/types-of-breakpoints.html" TargetMode="External"/><Relationship Id="rId5" Type="http://schemas.openxmlformats.org/officeDocument/2006/relationships/hyperlink" Target="https://www.jetbrains.com/help/idea/2017.3/types-of-breakpoints.html" TargetMode="External"/><Relationship Id="rId6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flic.kr/p/Na9qWr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://bit.ly/2PrYky0" TargetMode="External"/><Relationship Id="rId2" Type="http://schemas.openxmlformats.org/officeDocument/2006/relationships/hyperlink" Target="http://bit.ly/2Nu834R" TargetMode="External"/><Relationship Id="rId3" Type="http://schemas.openxmlformats.org/officeDocument/2006/relationships/hyperlink" Target="http://bit.ly/2pH9aVp" TargetMode="External"/><Relationship Id="rId4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s://flic.kr/p/4BvWMm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hyperlink" Target="https://cran.r-project.org/" TargetMode="External"/><Relationship Id="rId2" Type="http://schemas.openxmlformats.org/officeDocument/2006/relationships/slideLayout" Target="../slideLayouts/slideLayout1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hyperlink" Target="https://www.linkedin.com/in/doug-purcell" TargetMode="External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purcellconsult.com/python-installation-tutorial" TargetMode="External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97960" y="1775160"/>
            <a:ext cx="8221680" cy="838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Roboto"/>
                <a:ea typeface="Roboto"/>
              </a:rPr>
              <a:t>Getting the Hang of PyCharm: Tutorial + Lab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97960" y="271584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ffffff"/>
                </a:solidFill>
                <a:latin typeface="Roboto"/>
                <a:ea typeface="Roboto"/>
              </a:rPr>
              <a:t>By Doug Purcell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Installing PyCharm on Windows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7000">
              <a:lnSpc>
                <a:spcPct val="115000"/>
              </a:lnSpc>
              <a:buClr>
                <a:srgbClr val="444444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Download the appropriate </a:t>
            </a:r>
            <a:r>
              <a:rPr b="0" lang="en-US" sz="25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version of PyCharm</a:t>
            </a: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 your operating system.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673200" indent="-38700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you’re operating on a Windows machine simply find the executable file and run it; it should look something like </a:t>
            </a:r>
            <a:r>
              <a:rPr b="0" lang="en-US" sz="25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PyCharm-*.exe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marL="673200" indent="-38700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Follow the instructions of the installation wizard.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247320" y="136080"/>
            <a:ext cx="85849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Installing PyCharm on MacOS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 the P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yCharm-*.dmg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package and drag PyCharm to the applications folder.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7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333720"/>
            <a:ext cx="861516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Linux(Ubuntu/Debian)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you’re running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Ubuntu 16.04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or higher then you can use snap packages to install Python. You can do this by running the following command: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41000"/>
              </a:lnSpc>
              <a:spcBef>
                <a:spcPts val="1701"/>
              </a:spcBef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sudo snap install &lt;pycharm-professional,·pycharm-community, or·pycharm-educational&gt; --classic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Then, run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pycharm-professional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pycharm-community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or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pycharm-educational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in the Terminal. If snap is not available then...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PyCharm Linux Installation Cont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a) Copy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to an empty directory. Make sure the directory has rw permissions.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b) Unpack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using the following command: tar xfz pycharm-*.tar.gz.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c) Remove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pycharm-*.tar.gz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to save disk space.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d) Change into the bin directory and run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pycharm.sh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59560" y="284400"/>
            <a:ext cx="8572320" cy="73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500" spc="-1" strike="noStrike">
                <a:solidFill>
                  <a:srgbClr val="000000"/>
                </a:solidFill>
                <a:latin typeface="Roboto"/>
                <a:ea typeface="Roboto"/>
              </a:rPr>
              <a:t>Projects in PyCharm</a:t>
            </a:r>
            <a:br/>
            <a:br/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259560" y="11649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Are the heart of PyCharm. They serve as the basis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for coding assistance, code refactoring, and coding consistency. Here are the steps to creating a project in PyCharm...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Open up PyCharm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153800"/>
            <a:ext cx="8520120" cy="3798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one: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Open up PyCharm.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two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Click + Create New Project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“</a:t>
            </a: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Welcome to PyCharm” Dialog Box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60560" y="1075680"/>
            <a:ext cx="8671320" cy="389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78;p28" descr=""/>
          <p:cNvPicPr/>
          <p:nvPr/>
        </p:nvPicPr>
        <p:blipFill>
          <a:blip r:embed="rId1"/>
          <a:stretch/>
        </p:blipFill>
        <p:spPr>
          <a:xfrm>
            <a:off x="824760" y="1239120"/>
            <a:ext cx="5035320" cy="36633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701"/>
              </a:spcAft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three: Enter the project name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11760" y="1152360"/>
            <a:ext cx="8577720" cy="387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85;p29" descr=""/>
          <p:cNvPicPr/>
          <p:nvPr/>
        </p:nvPicPr>
        <p:blipFill>
          <a:blip r:embed="rId1"/>
          <a:stretch/>
        </p:blipFill>
        <p:spPr>
          <a:xfrm>
            <a:off x="941760" y="1323720"/>
            <a:ext cx="4943160" cy="35971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11760" y="198000"/>
            <a:ext cx="85201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Roboto"/>
                <a:ea typeface="Roboto"/>
              </a:rPr>
              <a:t>Click Project Interpreter: New Virtualenv environment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69360" y="915120"/>
            <a:ext cx="8520120" cy="4067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92;p30" descr=""/>
          <p:cNvPicPr/>
          <p:nvPr/>
        </p:nvPicPr>
        <p:blipFill>
          <a:blip r:embed="rId1"/>
          <a:stretch/>
        </p:blipFill>
        <p:spPr>
          <a:xfrm>
            <a:off x="835200" y="1071360"/>
            <a:ext cx="5099040" cy="37548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11760" y="321480"/>
            <a:ext cx="85201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3 Types of Virtual Environments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Pipenv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Conda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11760" y="226080"/>
            <a:ext cx="8632800" cy="791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How to download these presentations?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Don’t you HATE it when you can’t download the slides to a cool tech presentation??? I do too! Below are several ways that you can download the Getting the Hang of PyCharm slides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1. GitHub ⇒ 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  <a:hlinkClick r:id="rId1"/>
              </a:rPr>
              <a:t>http://bit.ly/2RSS6YM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2. Google Slides ⇒ 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http://bit.ly/2qNtq8j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3. Purcell Consult (my site) ⇒ http://bit.ly/2OKZROr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33720" y="185400"/>
            <a:ext cx="8498160" cy="766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But Bro, What’s a Virtual Environment?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47320" y="890280"/>
            <a:ext cx="8694000" cy="4104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i="1" lang="en-US" sz="12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Loud mouth red billed gull</a:t>
            </a:r>
            <a:r>
              <a:rPr b="0" i="1" lang="en-US" sz="1200" spc="-1" strike="noStrike">
                <a:solidFill>
                  <a:srgbClr val="434343"/>
                </a:solidFill>
                <a:latin typeface="Roboto"/>
                <a:ea typeface="Roboto"/>
              </a:rPr>
              <a:t> by Bernard Spragg. NZ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205;p32" descr=""/>
          <p:cNvPicPr/>
          <p:nvPr/>
        </p:nvPicPr>
        <p:blipFill>
          <a:blip r:embed="rId2"/>
          <a:stretch/>
        </p:blipFill>
        <p:spPr>
          <a:xfrm>
            <a:off x="1622160" y="1042560"/>
            <a:ext cx="54295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70800" y="296640"/>
            <a:ext cx="846108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Virtual Environments in 7 Words 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34128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tool for creating isolated python environments.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85400" y="235080"/>
            <a:ext cx="864648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Why Use Virtual Environments?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They’re considered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Pythonic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Imagine you have one app that requires version 2.7 of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Requests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 another that requires version 3.7. How can you go about developing both apps? If you install everything to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/usr/lib/python3.6/site-packages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(or where ever you have python installed), then you could end up in a situation in which you upgrade an app which doesn’t need upgrading.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259560" y="198000"/>
            <a:ext cx="8572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Virtualenv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you use </a:t>
            </a: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the libraries will get installed in a folder named </a:t>
            </a:r>
            <a:r>
              <a:rPr b="0" i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the isolated environment, instead of installing the package globally which could have unprecedented effects.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Conda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package, dependency, and environment manager for any language - Python, R, Ruby, Lua, Scala, Java, JavaScript, C/C++, and FORTRAN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Used heavily in data science projects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Pipenv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tool that according to the </a:t>
            </a:r>
            <a:r>
              <a:rPr b="0" i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pipenv docs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brings the best of all packaging worlds (bundler, composer, npm, cargo, yarn, etc).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Pipenv automatically creates and manages a virtual environment for your projects, as well as adds/removes packages from your Pipfile as you install/uninstall packages.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Virtualenv is a lower-level tool while pipenv is newer and higher-level.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We’re going to use pipenv as our virtual environment in this example because it’s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endorsed by Python.org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Select Pipenv as Project Environment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11760" y="1152360"/>
            <a:ext cx="8664120" cy="3681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42;p38" descr=""/>
          <p:cNvPicPr/>
          <p:nvPr/>
        </p:nvPicPr>
        <p:blipFill>
          <a:blip r:embed="rId1"/>
          <a:stretch/>
        </p:blipFill>
        <p:spPr>
          <a:xfrm>
            <a:off x="779040" y="1333800"/>
            <a:ext cx="46609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242280" y="2473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How to run a simple Python Script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242280" y="966240"/>
            <a:ext cx="8622360" cy="4078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on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New -&gt; Python File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following file menu should appear: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249;p39" descr=""/>
          <p:cNvPicPr/>
          <p:nvPr/>
        </p:nvPicPr>
        <p:blipFill>
          <a:blip r:embed="rId1"/>
          <a:stretch/>
        </p:blipFill>
        <p:spPr>
          <a:xfrm>
            <a:off x="581040" y="2156040"/>
            <a:ext cx="5180400" cy="28004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Enter the name of the Script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Google Shape;256;p40" descr=""/>
          <p:cNvPicPr/>
          <p:nvPr/>
        </p:nvPicPr>
        <p:blipFill>
          <a:blip r:embed="rId1"/>
          <a:stretch/>
        </p:blipFill>
        <p:spPr>
          <a:xfrm>
            <a:off x="909720" y="1642680"/>
            <a:ext cx="4218480" cy="16585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Click </a:t>
            </a:r>
            <a:r>
              <a:rPr b="0" i="1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OK</a:t>
            </a: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263;p41" descr=""/>
          <p:cNvPicPr/>
          <p:nvPr/>
        </p:nvPicPr>
        <p:blipFill>
          <a:blip r:embed="rId1"/>
          <a:stretch/>
        </p:blipFill>
        <p:spPr>
          <a:xfrm>
            <a:off x="568800" y="1214280"/>
            <a:ext cx="5897520" cy="3227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12760" y="172800"/>
            <a:ext cx="8619120" cy="84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Brief PyCharm Background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103040"/>
            <a:ext cx="8725680" cy="389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Popular cross platform feature-rich IDE that allows coders to develop Python, Django, Flask, R, and Pyramid apps.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Developed by the Czech company JetBrains which creates a suite of IDES such as IntelliJ, WebStorm, PhpStorm, and RubyMine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PyCharm comes in three editions: community, educational, and professional. The first two are open source projects while the latter is commercial and contains more features like Python web frameworks integration and database programming.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2a399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2a3990"/>
                </a:solidFill>
                <a:latin typeface="Roboto"/>
                <a:ea typeface="Roboto"/>
              </a:rPr>
              <a:t>This tutorial uses PyCharm community edition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99;p15" descr=""/>
          <p:cNvPicPr/>
          <p:nvPr/>
        </p:nvPicPr>
        <p:blipFill>
          <a:blip r:embed="rId1"/>
          <a:stretch/>
        </p:blipFill>
        <p:spPr>
          <a:xfrm>
            <a:off x="7296480" y="3362400"/>
            <a:ext cx="1634400" cy="16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Add the following statement to </a:t>
            </a:r>
            <a:r>
              <a:rPr b="0" lang="en-US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HelloWorld.py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41000"/>
              </a:lnSpc>
            </a:pPr>
            <a:r>
              <a:rPr b="1" lang="en-US" sz="30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30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3000" spc="-1" strike="noStrike">
                <a:solidFill>
                  <a:srgbClr val="dd1144"/>
                </a:solidFill>
                <a:latin typeface="Courier New"/>
                <a:ea typeface="Courier New"/>
              </a:rPr>
              <a:t>"Hello World"</a:t>
            </a:r>
            <a:r>
              <a:rPr b="0" lang="en-US" sz="30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11760" y="370800"/>
            <a:ext cx="85903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urier New"/>
                <a:ea typeface="Courier New"/>
              </a:rPr>
              <a:t>Run -&gt; Run ‘HelloWorld’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11760" y="1152360"/>
            <a:ext cx="8491320" cy="3693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276;p43" descr=""/>
          <p:cNvPicPr/>
          <p:nvPr/>
        </p:nvPicPr>
        <p:blipFill>
          <a:blip r:embed="rId1"/>
          <a:stretch/>
        </p:blipFill>
        <p:spPr>
          <a:xfrm>
            <a:off x="469800" y="1371600"/>
            <a:ext cx="627192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11760" y="358560"/>
            <a:ext cx="85201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i="1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Hello World</a:t>
            </a:r>
            <a:r>
              <a:rPr b="0" lang="en-US" sz="3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is Printed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283;p44" descr=""/>
          <p:cNvPicPr/>
          <p:nvPr/>
        </p:nvPicPr>
        <p:blipFill>
          <a:blip r:embed="rId1"/>
          <a:stretch/>
        </p:blipFill>
        <p:spPr>
          <a:xfrm>
            <a:off x="420480" y="1264680"/>
            <a:ext cx="8162640" cy="14814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247320" y="173160"/>
            <a:ext cx="8584920" cy="84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How to Debug a Program in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247320" y="1152360"/>
            <a:ext cx="8584920" cy="3916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We’re going to run the debugger on this simple script: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br/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Download the program </a:t>
            </a:r>
            <a:r>
              <a:rPr b="0" lang="en-US" sz="18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Cars.py</a:t>
            </a:r>
            <a:r>
              <a:rPr b="0" lang="en-US" sz="1800" spc="-1" strike="noStrike">
                <a:solidFill>
                  <a:srgbClr val="444444"/>
                </a:solidFill>
                <a:latin typeface="Roboto"/>
                <a:ea typeface="Robot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on GitHub.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290;p45" descr=""/>
          <p:cNvPicPr/>
          <p:nvPr/>
        </p:nvPicPr>
        <p:blipFill>
          <a:blip r:embed="rId2"/>
          <a:stretch/>
        </p:blipFill>
        <p:spPr>
          <a:xfrm>
            <a:off x="655200" y="1693080"/>
            <a:ext cx="4970160" cy="263448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235080"/>
            <a:ext cx="852012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A mini lesson in breakpoints in PyCharm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A </a:t>
            </a:r>
            <a:r>
              <a:rPr b="1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breakpoint </a:t>
            </a:r>
            <a:r>
              <a:rPr b="0" lang="en-US" sz="2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is an intentional interruption in a program during the debugging process. The point of it is to serve as a checkpoint for further inspection.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701"/>
              </a:spcAft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PyCharm supports many types of breakpoints.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148320" y="1152360"/>
            <a:ext cx="8683560" cy="378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There’s breakpoints for exceptions, Django, and JavaScript.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line breakpoint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is a breakpoint assigned to a specific line in the source code.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434343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temporary line breakpoint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i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 assigned to lines of source code and are used to target a particular section for debugging. When this kind of breakpoint is hit they’re removed immediately.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You can read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3"/>
              </a:rPr>
              <a:t>“</a:t>
            </a:r>
            <a:r>
              <a:rPr b="1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4"/>
              </a:rPr>
              <a:t>Types of Breakpoints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5"/>
              </a:rPr>
              <a:t>”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to learn about the types of breakpoints in IntelliJ. Let’s set a breakpoint in </a:t>
            </a:r>
            <a:r>
              <a:rPr b="0" lang="en-US" sz="2000" spc="-1" strike="noStrike">
                <a:solidFill>
                  <a:srgbClr val="444444"/>
                </a:solidFill>
                <a:latin typeface="Courier New"/>
                <a:ea typeface="Courier New"/>
              </a:rPr>
              <a:t>Cars.py</a:t>
            </a:r>
            <a:r>
              <a:rPr b="0" lang="en-US" sz="20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How to set a breakpoint in PyCharm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Roboto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Highlight the statement that you want to set the breakpoint to. In this example the location is line 43 of </a:t>
            </a:r>
            <a:r>
              <a:rPr b="0" lang="en-US" sz="2400" spc="-1" strike="noStrike">
                <a:solidFill>
                  <a:srgbClr val="444444"/>
                </a:solidFill>
                <a:latin typeface="Courier New"/>
                <a:ea typeface="Courier New"/>
              </a:rPr>
              <a:t>Cars.py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Click Run on the toolbar and then select </a:t>
            </a:r>
            <a:r>
              <a:rPr b="0" i="1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Toggle LineBrea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k. You could optionally use the keyboard shortcut of </a:t>
            </a:r>
            <a:r>
              <a:rPr b="0" i="1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Ctr+F8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Once set the statement should be highlighted with red and on the left hand portion of the statement should be a little-red-circle that indicates that the breakpoint has been set as shown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11760" y="469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Breakpoint set in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oogle Shape;315;p49" descr=""/>
          <p:cNvPicPr/>
          <p:nvPr/>
        </p:nvPicPr>
        <p:blipFill>
          <a:blip r:embed="rId1"/>
          <a:stretch/>
        </p:blipFill>
        <p:spPr>
          <a:xfrm>
            <a:off x="749160" y="1833840"/>
            <a:ext cx="7200720" cy="9806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1760" y="123480"/>
            <a:ext cx="8520120" cy="89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Run -&gt; Debug ‘Cars’ or </a:t>
            </a:r>
            <a:r>
              <a:rPr b="0" i="1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Shift + F9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322;p50" descr=""/>
          <p:cNvPicPr/>
          <p:nvPr/>
        </p:nvPicPr>
        <p:blipFill>
          <a:blip r:embed="rId1"/>
          <a:stretch/>
        </p:blipFill>
        <p:spPr>
          <a:xfrm>
            <a:off x="383400" y="1555200"/>
            <a:ext cx="8448480" cy="17456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311760" y="284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Let’s Understand Icons for Python Debugger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6400" y="1038600"/>
            <a:ext cx="8745120" cy="400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        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(from left-to-right)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Show the current program execution point.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Over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next line executed (F7)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next line executed ignoring libraries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into, ignore stepping filters for libraries, constructors, etc.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to the first line executed after returning from this method.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Run to the line where the caret is.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Evaluate arbitrary expression.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329;p51" descr=""/>
          <p:cNvPicPr/>
          <p:nvPr/>
        </p:nvPicPr>
        <p:blipFill>
          <a:blip r:embed="rId1"/>
          <a:stretch/>
        </p:blipFill>
        <p:spPr>
          <a:xfrm>
            <a:off x="494640" y="1152360"/>
            <a:ext cx="2963160" cy="2923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212760" y="0"/>
            <a:ext cx="8718120" cy="992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Why PyCharm as opposed to the gazillions of Python IDEs and Editors?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There are no shortage of quality IDEs and editors for building Python programs.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Wing, Spyder, Ninja-IDE, Komodo Edit, Sublime, Atom, Aptana, Eclipse, Visual Studio, and NetBeans.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This tutorial targets PyCharm because it’s more </a:t>
            </a:r>
            <a:r>
              <a:rPr b="0" i="1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mainstream.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311760" y="358560"/>
            <a:ext cx="852012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Hit the </a:t>
            </a:r>
            <a:r>
              <a:rPr b="0" i="1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step into</a:t>
            </a:r>
            <a:r>
              <a:rPr b="0" lang="en-US" sz="3300" spc="-1" strike="noStrike">
                <a:solidFill>
                  <a:srgbClr val="000000"/>
                </a:solidFill>
                <a:latin typeface="Roboto"/>
                <a:ea typeface="Roboto"/>
              </a:rPr>
              <a:t> icon or F7 2X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And observe how the program changes.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Before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342;p53" descr=""/>
          <p:cNvPicPr/>
          <p:nvPr/>
        </p:nvPicPr>
        <p:blipFill>
          <a:blip r:embed="rId1"/>
          <a:stretch/>
        </p:blipFill>
        <p:spPr>
          <a:xfrm>
            <a:off x="1392120" y="1401480"/>
            <a:ext cx="438120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After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349;p54" descr=""/>
          <p:cNvPicPr/>
          <p:nvPr/>
        </p:nvPicPr>
        <p:blipFill>
          <a:blip r:embed="rId1"/>
          <a:stretch/>
        </p:blipFill>
        <p:spPr>
          <a:xfrm>
            <a:off x="1798200" y="1685880"/>
            <a:ext cx="428580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What the colors mean?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6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Blue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means that the value has changed while </a:t>
            </a:r>
            <a:r>
              <a:rPr b="1" lang="en-US" sz="26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red </a:t>
            </a: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is the standard color for the variables.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Hit </a:t>
            </a:r>
            <a:r>
              <a:rPr b="0" i="1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Step Into</a:t>
            </a:r>
            <a:r>
              <a:rPr b="0" lang="en-US" sz="3200" spc="-1" strike="noStrike">
                <a:solidFill>
                  <a:srgbClr val="000000"/>
                </a:solidFill>
                <a:latin typeface="Roboto"/>
                <a:ea typeface="Roboto"/>
              </a:rPr>
              <a:t> Button 1X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Google Shape;362;p56" descr=""/>
          <p:cNvPicPr/>
          <p:nvPr/>
        </p:nvPicPr>
        <p:blipFill>
          <a:blip r:embed="rId1"/>
          <a:stretch/>
        </p:blipFill>
        <p:spPr>
          <a:xfrm>
            <a:off x="1236600" y="1599480"/>
            <a:ext cx="491472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What Changed? What’s the Same?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All of the variables remain the same except </a:t>
            </a:r>
            <a:r>
              <a:rPr b="0" lang="en-US" sz="2500" spc="-1" strike="noStrike">
                <a:solidFill>
                  <a:srgbClr val="000000"/>
                </a:solidFill>
                <a:latin typeface="Courier New"/>
                <a:ea typeface="Courier New"/>
              </a:rPr>
              <a:t>distance</a:t>
            </a:r>
            <a:r>
              <a:rPr b="0" lang="en-US" sz="2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which is color-coded to blue.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000000"/>
                </a:solidFill>
                <a:latin typeface="Roboto"/>
                <a:ea typeface="Roboto"/>
              </a:rPr>
              <a:t>Hit Step Into 3X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375;p58" descr=""/>
          <p:cNvPicPr/>
          <p:nvPr/>
        </p:nvPicPr>
        <p:blipFill>
          <a:blip r:embed="rId1"/>
          <a:stretch/>
        </p:blipFill>
        <p:spPr>
          <a:xfrm>
            <a:off x="2114640" y="1666800"/>
            <a:ext cx="4914720" cy="180936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11760" y="247320"/>
            <a:ext cx="8520120" cy="77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What’s the dealio with these </a:t>
            </a:r>
            <a:r>
              <a:rPr b="0" i="1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Special Variables</a:t>
            </a: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Google Shape;382;p59" descr=""/>
          <p:cNvPicPr/>
          <p:nvPr/>
        </p:nvPicPr>
        <p:blipFill>
          <a:blip r:embed="rId1"/>
          <a:stretch/>
        </p:blipFill>
        <p:spPr>
          <a:xfrm>
            <a:off x="766800" y="1662120"/>
            <a:ext cx="7610040" cy="18190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235080" y="247320"/>
            <a:ext cx="8597160" cy="770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Roboto"/>
                <a:ea typeface="Roboto"/>
              </a:rPr>
              <a:t>Double Under or </a:t>
            </a:r>
            <a:r>
              <a:rPr b="0" i="1" lang="en-US" sz="3600" spc="-1" strike="noStrike">
                <a:solidFill>
                  <a:srgbClr val="000000"/>
                </a:solidFill>
                <a:latin typeface="Roboto"/>
                <a:ea typeface="Roboto"/>
              </a:rPr>
              <a:t>Dunder variable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Debugger hides dunder names, objects of classes and functions, and util variables in IPython.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Step Out 2X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What happens is a new file opens up which is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posixpath.py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it uses the method of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dirname()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186120"/>
            <a:ext cx="8520120" cy="831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What Can You Do With PyCharm?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Roboto"/>
                <a:ea typeface="Roboto"/>
              </a:rPr>
              <a:t>A whole lot. Let’s analyze the features.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11760" y="383400"/>
            <a:ext cx="852012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Step Out 1X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control jumps inside the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abspath()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method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Keep Hitting Step out Repeatedly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225000" y="11152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More methods in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posixpath.py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are used and you’ll also see that several more modules like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saxutils.py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parse.py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are used. All of these modules are built into the core of 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210240" y="358560"/>
            <a:ext cx="8621640" cy="658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Roboto"/>
                <a:ea typeface="Roboto"/>
              </a:rPr>
              <a:t>How to setup your Data Science Environment in PyCharm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11760" y="1017720"/>
            <a:ext cx="8738640" cy="4125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br/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1" lang="en-US" sz="15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Terminator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413;p64" descr=""/>
          <p:cNvPicPr/>
          <p:nvPr/>
        </p:nvPicPr>
        <p:blipFill>
          <a:blip r:embed="rId2"/>
          <a:stretch/>
        </p:blipFill>
        <p:spPr>
          <a:xfrm>
            <a:off x="1483560" y="1205640"/>
            <a:ext cx="5637600" cy="317088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11760" y="321480"/>
            <a:ext cx="85201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Install Anaconda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Google Shape;420;p65" descr=""/>
          <p:cNvPicPr/>
          <p:nvPr/>
        </p:nvPicPr>
        <p:blipFill>
          <a:blip r:embed="rId1"/>
          <a:stretch/>
        </p:blipFill>
        <p:spPr>
          <a:xfrm>
            <a:off x="1874520" y="1596240"/>
            <a:ext cx="4257360" cy="212364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11760" y="259560"/>
            <a:ext cx="8520120" cy="757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The Inside Scoop of Anaconda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According to their website it’s the most popular data science platform with over 6 million users.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It’s the industry’s standard for developing, testing, and training on a single machine.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5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There’s also something called miniconda which just ships the repository management system. It’s suggested to install Anaconda if you’re new to conda or Python.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198000"/>
            <a:ext cx="85201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500" spc="-1" strike="noStrike">
                <a:solidFill>
                  <a:srgbClr val="2a3990"/>
                </a:solidFill>
                <a:latin typeface="Roboto"/>
                <a:ea typeface="Roboto"/>
              </a:rPr>
              <a:t>Anaconda Install Instructions </a:t>
            </a:r>
            <a:endParaRPr b="0" lang="en-U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Windows: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http://bit.ly/2PrYky0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OS X: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2"/>
              </a:rPr>
              <a:t>http://bit.ly/2Nu834R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73200" indent="-380520">
              <a:lnSpc>
                <a:spcPct val="115000"/>
              </a:lnSpc>
              <a:buClr>
                <a:srgbClr val="444444"/>
              </a:buClr>
              <a:buFont typeface="Times New Roman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Linux:</a:t>
            </a: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3"/>
              </a:rPr>
              <a:t>http://bit.ly/2pH9aVp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Configure Conda for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New Project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and then enter a project name like </a:t>
            </a:r>
            <a:r>
              <a:rPr b="0" i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Data Science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the arrow next to </a:t>
            </a:r>
            <a:r>
              <a:rPr b="0" i="1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Project Interpreter: New Virtualenv environment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Click the New environment using drop-down list option and select Conda.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2364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If all goes well the location of the project on Linux machines will be at: </a:t>
            </a:r>
            <a:r>
              <a:rPr b="0" lang="en-US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/home/user_name/anaconda3/envs/DataScience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3640">
              <a:lnSpc>
                <a:spcPct val="115000"/>
              </a:lnSpc>
              <a:buClr>
                <a:srgbClr val="000000"/>
              </a:buClr>
              <a:buFont typeface="Times New Roman"/>
              <a:buChar char="○"/>
            </a:pP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PyCharm should be able to find the location of where your anaconda executable is by default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11760" y="272160"/>
            <a:ext cx="8520120" cy="745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500" spc="-1" strike="noStrike">
                <a:solidFill>
                  <a:srgbClr val="2a3990"/>
                </a:solidFill>
                <a:latin typeface="Roboto"/>
                <a:ea typeface="Roboto"/>
              </a:rPr>
              <a:t>What if PyCharm Doesn’t Automatically Find the Path</a:t>
            </a: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311760" y="863640"/>
            <a:ext cx="8676720" cy="419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1" lang="en-US" sz="16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Cornerstone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6" name="Google Shape;445;p69" descr=""/>
          <p:cNvPicPr/>
          <p:nvPr/>
        </p:nvPicPr>
        <p:blipFill>
          <a:blip r:embed="rId2"/>
          <a:stretch/>
        </p:blipFill>
        <p:spPr>
          <a:xfrm>
            <a:off x="1645200" y="1098360"/>
            <a:ext cx="5103000" cy="3416040"/>
          </a:xfrm>
          <a:prstGeom prst="rect">
            <a:avLst/>
          </a:prstGeom>
          <a:ln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11760" y="346320"/>
            <a:ext cx="8520120" cy="67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Use the which Command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Google Shape;452;p70" descr=""/>
          <p:cNvPicPr/>
          <p:nvPr/>
        </p:nvPicPr>
        <p:blipFill>
          <a:blip r:embed="rId1"/>
          <a:stretch/>
        </p:blipFill>
        <p:spPr>
          <a:xfrm>
            <a:off x="875520" y="1528920"/>
            <a:ext cx="6972120" cy="20854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Create the Conda Environment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173160" y="1152360"/>
            <a:ext cx="8658720" cy="358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oogle Shape;459;p71" descr=""/>
          <p:cNvPicPr/>
          <p:nvPr/>
        </p:nvPicPr>
        <p:blipFill>
          <a:blip r:embed="rId1"/>
          <a:stretch/>
        </p:blipFill>
        <p:spPr>
          <a:xfrm>
            <a:off x="863640" y="1273320"/>
            <a:ext cx="6600600" cy="32954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252360" y="199440"/>
            <a:ext cx="8579520" cy="81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A Highlight of the Core Features of PyCharm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11760" y="1152360"/>
            <a:ext cx="8579520" cy="363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Intelligent code editor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Smart code navigation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Fast and Safe Refactorings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Documentation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Multi Language support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 powerful debugger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Version control support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Bash language support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Support for bug tracking systems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Scientific and Data Science support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Customizable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Enter the Following Code in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>
              <a:lnSpc>
                <a:spcPct val="141000"/>
              </a:lnSpc>
            </a:pPr>
            <a:r>
              <a:rPr b="0" lang="en-US" sz="20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matplotlib.pyplot as plt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59560" y="198000"/>
            <a:ext cx="8572320" cy="819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Dang, it’s not working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We’re trying to import </a:t>
            </a: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matplotlib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but there’s a red underline which means that PyCharm doesn’t recognize the package. What should we do now? Let’s view our packages in PyCharm.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Manage Packages 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Settings, ProjectName (in this case DataScience) -&gt; Project Interpreter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View Packages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311760" y="1152360"/>
            <a:ext cx="8520120" cy="373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Google Shape;484;p75" descr=""/>
          <p:cNvPicPr/>
          <p:nvPr/>
        </p:nvPicPr>
        <p:blipFill>
          <a:blip r:embed="rId1"/>
          <a:stretch/>
        </p:blipFill>
        <p:spPr>
          <a:xfrm>
            <a:off x="584280" y="1443600"/>
            <a:ext cx="6190920" cy="329256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311760" y="346320"/>
            <a:ext cx="8520120" cy="67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Matplotlib is missing!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Roboto"/>
                <a:ea typeface="Roboto"/>
              </a:rPr>
              <a:t>We need to install it.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matplotlib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by clicking the plus icon on the right hand side of the </a:t>
            </a:r>
            <a:r>
              <a:rPr b="0" i="1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Settings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dialog box. An Available Packages dialog box should popup.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Available Packages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311760" y="1100520"/>
            <a:ext cx="8689320" cy="3795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Google Shape;497;p77" descr=""/>
          <p:cNvPicPr/>
          <p:nvPr/>
        </p:nvPicPr>
        <p:blipFill>
          <a:blip r:embed="rId1"/>
          <a:stretch/>
        </p:blipFill>
        <p:spPr>
          <a:xfrm>
            <a:off x="617400" y="1188360"/>
            <a:ext cx="4513320" cy="359892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11760" y="309240"/>
            <a:ext cx="8520120" cy="70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400" spc="-1" strike="noStrike">
                <a:solidFill>
                  <a:srgbClr val="2a3990"/>
                </a:solidFill>
                <a:latin typeface="Roboto"/>
                <a:ea typeface="Roboto"/>
              </a:rPr>
              <a:t>Search for matplotlib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The package name should appear. Then, click the package and click the </a:t>
            </a:r>
            <a:r>
              <a:rPr b="0" i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Package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button.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7440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matplotlib has been successfully installed you should see a success message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Google Shape;504;p78" descr=""/>
          <p:cNvPicPr/>
          <p:nvPr/>
        </p:nvPicPr>
        <p:blipFill>
          <a:blip r:embed="rId1"/>
          <a:stretch/>
        </p:blipFill>
        <p:spPr>
          <a:xfrm>
            <a:off x="418320" y="3071520"/>
            <a:ext cx="5121720" cy="83520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Time to test matplotlib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171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matplotlib.pyplot  as plt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x = 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y = 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24.82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72.39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102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plot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x, y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show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47320" y="321480"/>
            <a:ext cx="8584920" cy="695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Run -&gt; Run Tests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311760" y="1152360"/>
            <a:ext cx="8639640" cy="363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oogle Shape;517;p80" descr=""/>
          <p:cNvPicPr/>
          <p:nvPr/>
        </p:nvPicPr>
        <p:blipFill>
          <a:blip r:embed="rId1"/>
          <a:stretch/>
        </p:blipFill>
        <p:spPr>
          <a:xfrm>
            <a:off x="516240" y="1297800"/>
            <a:ext cx="3699720" cy="337860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Create a Histogram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311760" y="1152360"/>
            <a:ext cx="8615160" cy="3817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N =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100000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bins =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x = np.random.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y = .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25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 * x + np.random.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randn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100000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 +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fig, axs = plt.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subplots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, tight_layout=True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axs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0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hist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x, bins= bins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axs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1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hist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y, bins= bins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838080" indent="-29808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100" spc="-1" strike="noStrike">
                <a:solidFill>
                  <a:srgbClr val="2a3990"/>
                </a:solidFill>
                <a:latin typeface="Courier New"/>
                <a:ea typeface="Courier New"/>
              </a:rPr>
              <a:t>plt.</a:t>
            </a:r>
            <a:r>
              <a:rPr b="1" lang="en-US" sz="1100" spc="-1" strike="noStrike">
                <a:solidFill>
                  <a:srgbClr val="286491"/>
                </a:solidFill>
                <a:latin typeface="Courier New"/>
                <a:ea typeface="Courier New"/>
              </a:rPr>
              <a:t>show</a:t>
            </a:r>
            <a:r>
              <a:rPr b="0" lang="en-US" sz="11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PyCharm Professional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Python web frameworks support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(Django, Flask, Google App Engine, Pyramid, and web2py)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Database tools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(Oracle, SQL Server, PostgreSQL, MySQL)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Support for remote development </a:t>
            </a:r>
            <a:r>
              <a:rPr b="0" lang="en-US" sz="1400" spc="-1" strike="noStrike">
                <a:solidFill>
                  <a:srgbClr val="000000"/>
                </a:solidFill>
                <a:latin typeface="Roboto"/>
                <a:ea typeface="Roboto"/>
              </a:rPr>
              <a:t>(deploy &amp; debug code on remote servers, virtual machines, and Docker containers)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Histogram Plot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11760" y="1152360"/>
            <a:ext cx="8627400" cy="358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Google Shape;530;p82" descr=""/>
          <p:cNvPicPr/>
          <p:nvPr/>
        </p:nvPicPr>
        <p:blipFill>
          <a:blip r:embed="rId1"/>
          <a:stretch/>
        </p:blipFill>
        <p:spPr>
          <a:xfrm>
            <a:off x="561960" y="1248840"/>
            <a:ext cx="3799440" cy="348624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444444"/>
                </a:solidFill>
                <a:latin typeface="Roboto"/>
                <a:ea typeface="Roboto"/>
              </a:rPr>
              <a:t>SciPy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SciPy is a popular Python library used for scientific computing.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700" spc="-1" strike="noStrike">
                <a:solidFill>
                  <a:srgbClr val="000000"/>
                </a:solidFill>
                <a:latin typeface="Roboto"/>
                <a:ea typeface="Roboto"/>
              </a:rPr>
              <a:t>Scipy Installation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Create a new Python file in the DataScience folder. You can name it something like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Sci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the SciPy package: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Files -&gt; Settings -&gt; Project Interpreter -&gt; DataScience (or your folder name)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From there click the + symbol on the right corner of the Settings dialog box 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Type in the keyword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scipy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and then click the Install Package button. Once done wait until the package has finished installing.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73200" indent="-342720">
              <a:lnSpc>
                <a:spcPct val="115000"/>
              </a:lnSpc>
              <a:buClr>
                <a:srgbClr val="000000"/>
              </a:buClr>
              <a:buFont typeface="Times New Roman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everything has been successfully installed you should see the message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scipy installed successfully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You can test that everything works by copying/pasting the following: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Quick SciPy Test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from scipy.constants import 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pi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3.141592653589793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284400"/>
            <a:ext cx="8520120" cy="73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Sci-kit Learn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free machine learning package that’s built on top of SciPy and contains support for classification, regression, and clustering algorithms and interoperates with Python’s numerical and scientific libraries NumPy and  SciPy.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You would Install scikit-learn exactly how you installed SciPy with the exception of changing the search query.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229680" y="383400"/>
            <a:ext cx="860256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Test Sci-kit Learn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152360"/>
            <a:ext cx="8602560" cy="3570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Import scikit learn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from sklearn import datasets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Load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 = datasets.</a:t>
            </a:r>
            <a:r>
              <a:rPr b="1" lang="en-US" sz="1200" spc="-1" strike="noStrike">
                <a:solidFill>
                  <a:srgbClr val="286491"/>
                </a:solidFill>
                <a:latin typeface="Courier New"/>
                <a:ea typeface="Courier New"/>
              </a:rPr>
              <a:t>load_iris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9999aa"/>
                </a:solidFill>
                <a:latin typeface="Courier New"/>
                <a:ea typeface="Courier New"/>
              </a:rPr>
              <a:t># Print shape of data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2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data.data.shape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838080" indent="-30456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200" spc="-1" strike="noStrike">
                <a:solidFill>
                  <a:srgbClr val="009999"/>
                </a:solidFill>
                <a:latin typeface="Courier New"/>
                <a:ea typeface="Courier New"/>
              </a:rPr>
              <a:t>150</a:t>
            </a:r>
            <a:r>
              <a:rPr b="0" lang="en-US" sz="12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2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2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235080" y="370800"/>
            <a:ext cx="859716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2a3990"/>
                </a:solidFill>
                <a:latin typeface="Roboto"/>
                <a:ea typeface="Roboto"/>
              </a:rPr>
              <a:t>Pandas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 popular open source library primarily used for data analysis.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11760" y="383400"/>
            <a:ext cx="8520120" cy="634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Roboto"/>
                <a:ea typeface="Roboto"/>
              </a:rPr>
              <a:t>Installing Pandas and Integrating with PyCharm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 Project: DataScience (or whatever project name you chose) -&gt; Project Interpreter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the + icon and from there type pandas in the search box and then click the Install Package button. Create a new file and name it something like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pan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Copy/Paste the following to </a:t>
            </a:r>
            <a:r>
              <a:rPr b="0" lang="en-US" sz="3000" spc="-1" strike="noStrike">
                <a:solidFill>
                  <a:srgbClr val="2a3990"/>
                </a:solidFill>
                <a:latin typeface="Courier New"/>
                <a:ea typeface="Courier New"/>
              </a:rPr>
              <a:t>pan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pandas as pd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numpy as np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 = pd.</a:t>
            </a: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DataFrame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np.random.</a:t>
            </a: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rand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10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columns=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'A'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'B'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'C'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'D'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, </a:t>
            </a:r>
            <a:r>
              <a:rPr b="0" lang="en-US" sz="1800" spc="-1" strike="noStrike">
                <a:solidFill>
                  <a:srgbClr val="dd1144"/>
                </a:solidFill>
                <a:latin typeface="Courier New"/>
                <a:ea typeface="Courier New"/>
              </a:rPr>
              <a:t>'E'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])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data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a3990"/>
                </a:solidFill>
                <a:latin typeface="Roboto"/>
                <a:ea typeface="Roboto"/>
              </a:rPr>
              <a:t>Tensorflow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An open source symbolic math library used for machine learning originally developed by Google Brain.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11760" y="296640"/>
            <a:ext cx="8520120" cy="72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How to Install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First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, meet the suggested software/hardware requirements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 GB RAM, 8 GB recommended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1.5 GB hard disk space with at least 1 GB for caches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1024×768 minimum screen resolution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73200" indent="-3553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Python 2, versions 2.6 &amp; 2.7, or Python 3 versions 3.4 up — 3.7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Install Tensorflow with PyCharm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Courier New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Click File-&gt; Settings -&gt; Project: DataScience (or whatever the name of your package) -&gt; Project Interpreter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From there, click on the + icon and then type in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tensorflow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into the text field. Highlight the package name and then click the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Install Package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button to start the Tensorflow installation process.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Once done, create a new file called </a:t>
            </a:r>
            <a:r>
              <a:rPr b="0" lang="en-US" sz="1800" spc="-1" strike="noStrike">
                <a:solidFill>
                  <a:srgbClr val="000000"/>
                </a:solidFill>
                <a:latin typeface="Courier New"/>
                <a:ea typeface="Courier New"/>
              </a:rPr>
              <a:t>Tensor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Copy/Paste the Following to Tensor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838080" indent="-34272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9999aa"/>
                </a:solidFill>
                <a:latin typeface="Courier New"/>
                <a:ea typeface="Courier New"/>
              </a:rPr>
              <a:t># test tensorflow install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import tensorflow as tf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838080" indent="-34272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1" lang="en-US" sz="18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800" spc="-1" strike="noStrike">
                <a:solidFill>
                  <a:srgbClr val="2a3990"/>
                </a:solidFill>
                <a:latin typeface="Courier New"/>
                <a:ea typeface="Courier New"/>
              </a:rPr>
              <a:t>tf.__version__</a:t>
            </a:r>
            <a:r>
              <a:rPr b="0" lang="en-US" sz="1800" spc="-1" strike="noStrike">
                <a:solidFill>
                  <a:srgbClr val="777777"/>
                </a:solidFill>
                <a:latin typeface="Courier New"/>
                <a:ea typeface="Courier New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311760" y="370800"/>
            <a:ext cx="8520120" cy="646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Roboto"/>
                <a:ea typeface="Roboto"/>
              </a:rPr>
              <a:t>Integrating R with PyCharm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While this tutorial concerns data science with mainly Python, it’s difficult to ignore another language which is popular in the data science sphere, R.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15000"/>
              </a:lnSpc>
              <a:buClr>
                <a:srgbClr val="000000"/>
              </a:buClr>
              <a:buFont typeface="Times New Roman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While the defacto IDE for R is RStudio, you can still handle R programming with PyCharm. Below are the steps to doing just that.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333720"/>
            <a:ext cx="8520120" cy="683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2a3990"/>
                </a:solidFill>
                <a:latin typeface="Roboto"/>
                <a:ea typeface="Roboto"/>
              </a:rPr>
              <a:t>Let’s install and test R in 4-steps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Step 1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: Download the </a:t>
            </a:r>
            <a:r>
              <a:rPr b="0" lang="en-US" sz="2300" spc="-1" strike="noStrike" u="sng">
                <a:solidFill>
                  <a:srgbClr val="f06292"/>
                </a:solidFill>
                <a:uFillTx/>
                <a:latin typeface="Times New Roman"/>
                <a:ea typeface="Times New Roman"/>
                <a:hlinkClick r:id="rId1"/>
              </a:rPr>
              <a:t>latest </a:t>
            </a:r>
            <a:r>
              <a:rPr b="0" lang="en-US" sz="23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version of R appropriate for your operating system.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2: Set the Path to 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311760" y="1152360"/>
            <a:ext cx="8689320" cy="3755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Click </a:t>
            </a:r>
            <a:r>
              <a:rPr b="0" lang="en-US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File -&gt; Settings -&gt; Languages &amp; Frameworks -&gt;  R Language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r>
              <a:rPr b="0" lang="en-US" sz="17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You should come to a dual listbox that looks like the following: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701"/>
              </a:spcBef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Google Shape;615;p96" descr=""/>
          <p:cNvPicPr/>
          <p:nvPr/>
        </p:nvPicPr>
        <p:blipFill>
          <a:blip r:embed="rId1"/>
          <a:stretch/>
        </p:blipFill>
        <p:spPr>
          <a:xfrm>
            <a:off x="605880" y="2147040"/>
            <a:ext cx="5390280" cy="2421720"/>
          </a:xfrm>
          <a:prstGeom prst="rect">
            <a:avLst/>
          </a:prstGeom>
          <a:ln>
            <a:noFill/>
          </a:ln>
        </p:spPr>
      </p:pic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3: Create New R File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Click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File -&gt; New Project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, and type in something like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r_code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 Once the project is created click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File -&gt; New -&gt; R Script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, and then enter the name of the script like </a:t>
            </a:r>
            <a:r>
              <a:rPr b="0" lang="en-US" sz="1500" spc="-1" strike="noStrike">
                <a:solidFill>
                  <a:srgbClr val="444444"/>
                </a:solidFill>
                <a:latin typeface="Courier New"/>
                <a:ea typeface="Courier New"/>
              </a:rPr>
              <a:t>Test</a:t>
            </a:r>
            <a:r>
              <a:rPr b="0" lang="en-US" sz="1500" spc="-1" strike="noStrike">
                <a:solidFill>
                  <a:srgbClr val="444444"/>
                </a:solidFill>
                <a:latin typeface="Times New Roman"/>
                <a:ea typeface="Times New Roman"/>
              </a:rPr>
              <a:t>.From there copy/paste the following code snippet: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spcBef>
                <a:spcPts val="1701"/>
              </a:spcBef>
              <a:buClr>
                <a:srgbClr val="aaaaaa"/>
              </a:buClr>
              <a:buFont typeface="Courier New"/>
              <a:buAutoNum type="arabicPeriod"/>
            </a:pP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sample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: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838080" indent="-31716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print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1" lang="en-US" sz="1400" spc="-1" strike="noStrike">
                <a:solidFill>
                  <a:srgbClr val="286491"/>
                </a:solidFill>
                <a:latin typeface="Courier New"/>
                <a:ea typeface="Courier New"/>
              </a:rPr>
              <a:t>sample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(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: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size=</a:t>
            </a:r>
            <a:r>
              <a:rPr b="0" lang="en-US" sz="14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400" spc="-1" strike="noStrike">
                <a:solidFill>
                  <a:srgbClr val="2a3990"/>
                </a:solidFill>
                <a:latin typeface="Courier New"/>
                <a:ea typeface="Courier New"/>
              </a:rPr>
              <a:t>, replace=FALSE</a:t>
            </a:r>
            <a:r>
              <a:rPr b="0" lang="en-US" sz="1400" spc="-1" strike="noStrike">
                <a:solidFill>
                  <a:srgbClr val="777777"/>
                </a:solidFill>
                <a:latin typeface="Courier New"/>
                <a:ea typeface="Courier New"/>
              </a:rPr>
              <a:t>))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Step 4: Run the File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Run -&gt; Run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, and then click the name of the file which is </a:t>
            </a:r>
            <a:r>
              <a:rPr b="0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Test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. The program should output something like the following: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spcBef>
                <a:spcPts val="1701"/>
              </a:spcBef>
              <a:buClr>
                <a:srgbClr val="aaaaaa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/usr/bin/R --no-save --quiet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buClr>
                <a:srgbClr val="444444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1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838080" indent="-323640">
              <a:lnSpc>
                <a:spcPct val="141000"/>
              </a:lnSpc>
              <a:buClr>
                <a:srgbClr val="aaaaaa"/>
              </a:buClr>
              <a:buFont typeface="Courier New"/>
              <a:buAutoNum type="arabicPeriod"/>
            </a:pP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[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777777"/>
                </a:solidFill>
                <a:latin typeface="Courier New"/>
                <a:ea typeface="Courier New"/>
              </a:rPr>
              <a:t>]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4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1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2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5</a:t>
            </a:r>
            <a:r>
              <a:rPr b="0" lang="en-US" sz="1500" spc="-1" strike="noStrike">
                <a:solidFill>
                  <a:srgbClr val="2a3990"/>
                </a:solidFill>
                <a:latin typeface="Courier New"/>
                <a:ea typeface="Courier New"/>
              </a:rPr>
              <a:t> </a:t>
            </a:r>
            <a:r>
              <a:rPr b="0" lang="en-US" sz="1500" spc="-1" strike="noStrike">
                <a:solidFill>
                  <a:srgbClr val="009999"/>
                </a:solidFill>
                <a:latin typeface="Courier New"/>
                <a:ea typeface="Courier New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spcAft>
                <a:spcPts val="1599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2a3990"/>
                </a:solidFill>
                <a:latin typeface="Roboto"/>
                <a:ea typeface="Roboto"/>
              </a:rPr>
              <a:t>That’s all Folks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My Name: Doug Purcell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Best way to connect with me: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Roboto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LinkedIn, I’m very active there: </a:t>
            </a:r>
            <a:r>
              <a:rPr b="0" lang="en-US" sz="18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https://www.linkedin.com/in/doug-purcell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Roboto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Email never fails: purcellconsult[at]gmail[dot]com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My latest project is </a:t>
            </a:r>
            <a:r>
              <a:rPr b="0" i="1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Become a Python Developer </a:t>
            </a:r>
            <a:r>
              <a:rPr b="0" lang="en-US" sz="1800" spc="-1" strike="noStrike">
                <a:solidFill>
                  <a:srgbClr val="000000"/>
                </a:solidFill>
                <a:latin typeface="Roboto"/>
                <a:ea typeface="Roboto"/>
              </a:rPr>
              <a:t>and is available on Amazon in e-book and paperback format.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235080"/>
            <a:ext cx="8520120" cy="78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2a3990"/>
                </a:solidFill>
                <a:latin typeface="Roboto"/>
                <a:ea typeface="Roboto"/>
              </a:rPr>
              <a:t>Install Python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If you don’t have Python installed then you can </a:t>
            </a:r>
            <a:r>
              <a:rPr b="0" lang="en-US" sz="2000" spc="-1" strike="noStrike" u="sng">
                <a:solidFill>
                  <a:srgbClr val="f06292"/>
                </a:solidFill>
                <a:uFillTx/>
                <a:latin typeface="Roboto"/>
                <a:ea typeface="Roboto"/>
                <a:hlinkClick r:id="rId1"/>
              </a:rPr>
              <a:t>check out this tutorial</a:t>
            </a:r>
            <a:r>
              <a:rPr b="0" lang="en-US" sz="2000" spc="-1" strike="noStrike">
                <a:solidFill>
                  <a:srgbClr val="434343"/>
                </a:solidFill>
                <a:latin typeface="Roboto"/>
                <a:ea typeface="Roboto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Roboto"/>
                <a:ea typeface="Roboto"/>
              </a:rPr>
              <a:t>to learn how to install Python.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2018-11-14T17:00:31Z</dcterms:modified>
  <cp:revision>1</cp:revision>
  <dc:subject/>
  <dc:title/>
</cp:coreProperties>
</file>